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sv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svg"/><Relationship Id="rId18" Type="http://schemas.openxmlformats.org/officeDocument/2006/relationships/slideLayout" Target="../slideLayouts/slideLayout11.xml"/><Relationship Id="rId1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image" Target="../media/image-7-12.pn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0690" y="597694"/>
            <a:ext cx="2199203" cy="408503"/>
          </a:xfrm>
          <a:prstGeom prst="roundRect">
            <a:avLst>
              <a:gd name="adj" fmla="val 38312"/>
            </a:avLst>
          </a:prstGeom>
          <a:solidFill>
            <a:srgbClr val="FFCCD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1064" y="714970"/>
            <a:ext cx="173831" cy="1738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1811" y="662821"/>
            <a:ext cx="1677710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RECOMMENDATIONS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0690" y="1093113"/>
            <a:ext cx="9901357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Business Recommendations</a:t>
            </a:r>
            <a:endParaRPr lang="en-US" sz="4250" dirty="0"/>
          </a:p>
        </p:txBody>
      </p:sp>
      <p:sp>
        <p:nvSpPr>
          <p:cNvPr id="6" name="Shape 3"/>
          <p:cNvSpPr/>
          <p:nvPr/>
        </p:nvSpPr>
        <p:spPr>
          <a:xfrm>
            <a:off x="760690" y="2098358"/>
            <a:ext cx="4224814" cy="2832378"/>
          </a:xfrm>
          <a:prstGeom prst="roundRect">
            <a:avLst>
              <a:gd name="adj" fmla="val 6907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99" y="2323267"/>
            <a:ext cx="651986" cy="651986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4908" y="2502575"/>
            <a:ext cx="293370" cy="2933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85599" y="319254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985599" y="3662482"/>
            <a:ext cx="3774996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73% non-subscribers</a:t>
            </a:r>
            <a:endParaRPr lang="en-US" sz="1700" dirty="0"/>
          </a:p>
        </p:txBody>
      </p:sp>
      <p:sp>
        <p:nvSpPr>
          <p:cNvPr id="11" name="Shape 6"/>
          <p:cNvSpPr/>
          <p:nvPr/>
        </p:nvSpPr>
        <p:spPr>
          <a:xfrm>
            <a:off x="5202793" y="2098358"/>
            <a:ext cx="4224814" cy="2832378"/>
          </a:xfrm>
          <a:prstGeom prst="roundRect">
            <a:avLst>
              <a:gd name="adj" fmla="val 6907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702" y="2323267"/>
            <a:ext cx="651986" cy="651986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7010" y="2502575"/>
            <a:ext cx="293370" cy="2933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427702" y="319254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5427702" y="3662482"/>
            <a:ext cx="3774996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grow loyal segment beyond 3,116 customers</a:t>
            </a:r>
            <a:endParaRPr lang="en-US" sz="1700" dirty="0"/>
          </a:p>
        </p:txBody>
      </p:sp>
      <p:sp>
        <p:nvSpPr>
          <p:cNvPr id="16" name="Shape 9"/>
          <p:cNvSpPr/>
          <p:nvPr/>
        </p:nvSpPr>
        <p:spPr>
          <a:xfrm>
            <a:off x="9644896" y="2098358"/>
            <a:ext cx="4224814" cy="2832378"/>
          </a:xfrm>
          <a:prstGeom prst="roundRect">
            <a:avLst>
              <a:gd name="adj" fmla="val 6907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9805" y="2323267"/>
            <a:ext cx="651986" cy="651986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9113" y="2502575"/>
            <a:ext cx="293370" cy="29337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869805" y="3192542"/>
            <a:ext cx="300049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Review Discount Policy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9869805" y="3662482"/>
            <a:ext cx="3774996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for 50% discount-dependent products</a:t>
            </a:r>
            <a:endParaRPr lang="en-US" sz="1700" dirty="0"/>
          </a:p>
        </p:txBody>
      </p:sp>
      <p:sp>
        <p:nvSpPr>
          <p:cNvPr id="21" name="Shape 12"/>
          <p:cNvSpPr/>
          <p:nvPr/>
        </p:nvSpPr>
        <p:spPr>
          <a:xfrm>
            <a:off x="760690" y="5148024"/>
            <a:ext cx="6445806" cy="2484596"/>
          </a:xfrm>
          <a:prstGeom prst="roundRect">
            <a:avLst>
              <a:gd name="adj" fmla="val 7874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99" y="5372933"/>
            <a:ext cx="651986" cy="651986"/>
          </a:xfrm>
          <a:prstGeom prst="rect">
            <a:avLst/>
          </a:prstGeom>
        </p:spPr>
      </p:pic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4908" y="5552242"/>
            <a:ext cx="293370" cy="29337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985599" y="624220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Positioning</a:t>
            </a:r>
            <a:endParaRPr lang="en-US" sz="2100" dirty="0"/>
          </a:p>
        </p:txBody>
      </p:sp>
      <p:sp>
        <p:nvSpPr>
          <p:cNvPr id="25" name="Text 14"/>
          <p:cNvSpPr/>
          <p:nvPr/>
        </p:nvSpPr>
        <p:spPr>
          <a:xfrm>
            <a:off x="985599" y="6712148"/>
            <a:ext cx="5995987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items (Gloves, Sandals, Boots) in campaigns</a:t>
            </a:r>
            <a:endParaRPr lang="en-US" sz="1700" dirty="0"/>
          </a:p>
        </p:txBody>
      </p:sp>
      <p:sp>
        <p:nvSpPr>
          <p:cNvPr id="26" name="Shape 15"/>
          <p:cNvSpPr/>
          <p:nvPr/>
        </p:nvSpPr>
        <p:spPr>
          <a:xfrm>
            <a:off x="7423785" y="5148024"/>
            <a:ext cx="6445925" cy="2484596"/>
          </a:xfrm>
          <a:prstGeom prst="roundRect">
            <a:avLst>
              <a:gd name="adj" fmla="val 7874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8694" y="5372933"/>
            <a:ext cx="651986" cy="651986"/>
          </a:xfrm>
          <a:prstGeom prst="rect">
            <a:avLst/>
          </a:prstGeom>
        </p:spPr>
      </p:pic>
      <p:pic>
        <p:nvPicPr>
          <p:cNvPr id="28" name="Image 10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28002" y="5552242"/>
            <a:ext cx="293370" cy="293370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7648694" y="624220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30" name="Text 17"/>
          <p:cNvSpPr/>
          <p:nvPr/>
        </p:nvSpPr>
        <p:spPr>
          <a:xfrm>
            <a:off x="7648694" y="6712148"/>
            <a:ext cx="5996107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Young Adults ($62K revenue) and express-shipping users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351836"/>
            <a:ext cx="1175623" cy="426244"/>
          </a:xfrm>
          <a:prstGeom prst="roundRect">
            <a:avLst>
              <a:gd name="adj" fmla="val 38315"/>
            </a:avLst>
          </a:prstGeom>
          <a:solidFill>
            <a:srgbClr val="FFCCD1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419820"/>
            <a:ext cx="9034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688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917746"/>
            <a:ext cx="3664744" cy="2410897"/>
          </a:xfrm>
          <a:prstGeom prst="roundRect">
            <a:avLst>
              <a:gd name="adj" fmla="val 846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8224" y="3152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3642598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4141589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 key features tracked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2917746"/>
            <a:ext cx="3664863" cy="2410897"/>
          </a:xfrm>
          <a:prstGeom prst="roundRect">
            <a:avLst>
              <a:gd name="adj" fmla="val 846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4919782" y="3152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919782" y="364259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Spending patterns, customer segments, product preferences, subscription behavior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555456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28224" y="5789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628030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for data prep, SQL for analysis, Power BI for visualization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6760" y="587454"/>
            <a:ext cx="931307" cy="416243"/>
          </a:xfrm>
          <a:prstGeom prst="roundRect">
            <a:avLst>
              <a:gd name="adj" fmla="val 36912"/>
            </a:avLst>
          </a:prstGeom>
          <a:noFill/>
          <a:ln w="7620">
            <a:solidFill>
              <a:srgbClr val="FFC7CD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2372" y="710208"/>
            <a:ext cx="170617" cy="1706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8238" y="659011"/>
            <a:ext cx="40421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C7C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6760" y="1088946"/>
            <a:ext cx="5334714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Overview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746760" y="2289215"/>
            <a:ext cx="3298746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Features Tracked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46760" y="2902625"/>
            <a:ext cx="767381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demographics: Age, Gender, Location, Subscription Status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6760" y="3318629"/>
            <a:ext cx="767381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details: Item, Category, Amount, Season, Size, Color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6760" y="3734633"/>
            <a:ext cx="767381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behavior: Discounts, Promo Codes, Previous Purchases, Review Ratings, Shipping Type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760" y="4657368"/>
            <a:ext cx="7673816" cy="1248132"/>
          </a:xfrm>
          <a:prstGeom prst="roundRect">
            <a:avLst>
              <a:gd name="adj" fmla="val 15387"/>
            </a:avLst>
          </a:prstGeom>
          <a:solidFill>
            <a:srgbClr val="FFB3BB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4973598"/>
            <a:ext cx="266700" cy="21336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40180" y="4924068"/>
            <a:ext cx="676703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 37 values in Review Rating column (handled via median imputation)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8948738" y="2422565"/>
            <a:ext cx="4942403" cy="704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3.9K</a:t>
            </a:r>
            <a:endParaRPr lang="en-US" sz="5500" dirty="0"/>
          </a:p>
        </p:txBody>
      </p:sp>
      <p:sp>
        <p:nvSpPr>
          <p:cNvPr id="14" name="Text 10"/>
          <p:cNvSpPr/>
          <p:nvPr/>
        </p:nvSpPr>
        <p:spPr>
          <a:xfrm>
            <a:off x="10086261" y="3393400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Total Rows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8948738" y="4260175"/>
            <a:ext cx="4942403" cy="704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18</a:t>
            </a:r>
            <a:endParaRPr lang="en-US" sz="5500" dirty="0"/>
          </a:p>
        </p:txBody>
      </p:sp>
      <p:sp>
        <p:nvSpPr>
          <p:cNvPr id="16" name="Text 12"/>
          <p:cNvSpPr/>
          <p:nvPr/>
        </p:nvSpPr>
        <p:spPr>
          <a:xfrm>
            <a:off x="10086261" y="5231011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Columns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8948738" y="6097786"/>
            <a:ext cx="4942403" cy="704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50</a:t>
            </a:r>
            <a:endParaRPr lang="en-US" sz="5500" dirty="0"/>
          </a:p>
        </p:txBody>
      </p:sp>
      <p:sp>
        <p:nvSpPr>
          <p:cNvPr id="18" name="Text 14"/>
          <p:cNvSpPr/>
          <p:nvPr/>
        </p:nvSpPr>
        <p:spPr>
          <a:xfrm>
            <a:off x="10086261" y="7068622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Locations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1331"/>
            <a:ext cx="1243489" cy="426244"/>
          </a:xfrm>
          <a:prstGeom prst="roundRect">
            <a:avLst>
              <a:gd name="adj" fmla="val 38315"/>
            </a:avLst>
          </a:prstGeom>
          <a:solidFill>
            <a:srgbClr val="FFCCD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28909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89315"/>
            <a:ext cx="6991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38300"/>
            <a:ext cx="7727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42285"/>
            <a:ext cx="4196358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3216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370701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pandas, explored structure with .info() and .describe()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16962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065026"/>
            <a:ext cx="4196358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16962" y="3216592"/>
            <a:ext cx="3009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216962" y="370701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nulls using median rating per product category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40133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065026"/>
            <a:ext cx="4196358" cy="30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640133" y="3216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640133" y="370701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bins and purchase_frequency_days columns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24976"/>
            <a:ext cx="6407944" cy="304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93790" y="572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93790" y="621232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Standardized columns to snake_case, dropped redundant promo_code_used field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7428548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5524976"/>
            <a:ext cx="6407944" cy="3048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428548" y="5721906"/>
            <a:ext cx="2872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7428548" y="621232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and loaded cleaned DataFrame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70183" y="343733"/>
            <a:ext cx="965002" cy="249555"/>
          </a:xfrm>
          <a:prstGeom prst="roundRect">
            <a:avLst>
              <a:gd name="adj" fmla="val 35990"/>
            </a:avLst>
          </a:prstGeom>
          <a:noFill/>
          <a:ln w="7620">
            <a:solidFill>
              <a:srgbClr val="FFC7CD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52574" y="418624"/>
            <a:ext cx="99774" cy="997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02236" y="388739"/>
            <a:ext cx="650558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FFC7C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ANALYSIS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3370183" y="643176"/>
            <a:ext cx="4407218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&amp; Customer Insights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3370183" y="1344573"/>
            <a:ext cx="187106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by Gender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83" y="1718786"/>
            <a:ext cx="3792855" cy="196869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733211" y="3717965"/>
            <a:ext cx="124658" cy="124658"/>
          </a:xfrm>
          <a:prstGeom prst="roundRect">
            <a:avLst>
              <a:gd name="adj" fmla="val 14671"/>
            </a:avLst>
          </a:prstGeom>
          <a:solidFill>
            <a:srgbClr val="4D0008"/>
          </a:solidFill>
          <a:ln/>
        </p:spPr>
      </p:sp>
      <p:sp>
        <p:nvSpPr>
          <p:cNvPr id="9" name="Text 5"/>
          <p:cNvSpPr/>
          <p:nvPr/>
        </p:nvSpPr>
        <p:spPr>
          <a:xfrm>
            <a:off x="4918829" y="3717965"/>
            <a:ext cx="271582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950" dirty="0"/>
          </a:p>
        </p:txBody>
      </p:sp>
      <p:sp>
        <p:nvSpPr>
          <p:cNvPr id="10" name="Shape 6"/>
          <p:cNvSpPr/>
          <p:nvPr/>
        </p:nvSpPr>
        <p:spPr>
          <a:xfrm>
            <a:off x="5342811" y="3717965"/>
            <a:ext cx="124658" cy="124658"/>
          </a:xfrm>
          <a:prstGeom prst="roundRect">
            <a:avLst>
              <a:gd name="adj" fmla="val 14671"/>
            </a:avLst>
          </a:prstGeom>
          <a:solidFill>
            <a:srgbClr val="FF122B"/>
          </a:solidFill>
          <a:ln/>
        </p:spPr>
      </p:sp>
      <p:sp>
        <p:nvSpPr>
          <p:cNvPr id="11" name="Text 7"/>
          <p:cNvSpPr/>
          <p:nvPr/>
        </p:nvSpPr>
        <p:spPr>
          <a:xfrm>
            <a:off x="5528429" y="3717965"/>
            <a:ext cx="412790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3370183" y="3982998"/>
            <a:ext cx="3792855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68% of total revenue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7474982" y="1344573"/>
            <a:ext cx="187106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Subscription Status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8604171" y="2529364"/>
            <a:ext cx="1534239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27%</a:t>
            </a:r>
            <a:endParaRPr lang="en-US" sz="24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816" y="1749862"/>
            <a:ext cx="1871067" cy="18710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591788" y="3776663"/>
            <a:ext cx="155924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Subscribers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7474982" y="4096226"/>
            <a:ext cx="3792855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</a:t>
            </a:r>
            <a:endParaRPr lang="en-US" sz="950" dirty="0"/>
          </a:p>
        </p:txBody>
      </p:sp>
      <p:sp>
        <p:nvSpPr>
          <p:cNvPr id="18" name="Text 13"/>
          <p:cNvSpPr/>
          <p:nvPr/>
        </p:nvSpPr>
        <p:spPr>
          <a:xfrm>
            <a:off x="8604171" y="5355788"/>
            <a:ext cx="1534239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73%</a:t>
            </a:r>
            <a:endParaRPr lang="en-US" sz="24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816" y="4576286"/>
            <a:ext cx="1871067" cy="187106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591788" y="6603087"/>
            <a:ext cx="155924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Non-Subscribers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7474982" y="6922651"/>
            <a:ext cx="3792855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</a:t>
            </a:r>
            <a:endParaRPr lang="en-US" sz="950" dirty="0"/>
          </a:p>
        </p:txBody>
      </p:sp>
      <p:sp>
        <p:nvSpPr>
          <p:cNvPr id="22" name="Text 16"/>
          <p:cNvSpPr/>
          <p:nvPr/>
        </p:nvSpPr>
        <p:spPr>
          <a:xfrm>
            <a:off x="7474982" y="7262455"/>
            <a:ext cx="3792855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avg spend: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A4A4A"/>
                </a:solidFill>
                <a:highlight>
                  <a:srgbClr val="FFC7CD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$59.49</a:t>
            </a:r>
            <a:endParaRPr lang="en-US" sz="950" dirty="0"/>
          </a:p>
        </p:txBody>
      </p:sp>
      <p:sp>
        <p:nvSpPr>
          <p:cNvPr id="23" name="Text 17"/>
          <p:cNvSpPr/>
          <p:nvPr/>
        </p:nvSpPr>
        <p:spPr>
          <a:xfrm>
            <a:off x="7474982" y="7574161"/>
            <a:ext cx="3792855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avg spend: $59.87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4143" y="601861"/>
            <a:ext cx="1416606" cy="410408"/>
          </a:xfrm>
          <a:prstGeom prst="roundRect">
            <a:avLst>
              <a:gd name="adj" fmla="val 38303"/>
            </a:avLst>
          </a:prstGeom>
          <a:solidFill>
            <a:srgbClr val="FFCCD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112" y="719733"/>
            <a:ext cx="174546" cy="1745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6930" y="667345"/>
            <a:ext cx="89285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4143" y="1099542"/>
            <a:ext cx="10289738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Top-Rated Products &amp; Discount Trends</a:t>
            </a:r>
            <a:endParaRPr lang="en-US" sz="4250" dirty="0"/>
          </a:p>
        </p:txBody>
      </p:sp>
      <p:sp>
        <p:nvSpPr>
          <p:cNvPr id="6" name="Shape 3"/>
          <p:cNvSpPr/>
          <p:nvPr/>
        </p:nvSpPr>
        <p:spPr>
          <a:xfrm>
            <a:off x="764143" y="2436614"/>
            <a:ext cx="4221837" cy="1615916"/>
          </a:xfrm>
          <a:prstGeom prst="roundRect">
            <a:avLst>
              <a:gd name="adj" fmla="val 905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2406134"/>
            <a:ext cx="4221837" cy="121920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521" y="2109192"/>
            <a:ext cx="654963" cy="6549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743974" y="2272903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012865" y="2982397"/>
            <a:ext cx="272903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Gloves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12865" y="3454479"/>
            <a:ext cx="372439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 3.86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5204222" y="2436614"/>
            <a:ext cx="4221837" cy="1615916"/>
          </a:xfrm>
          <a:prstGeom prst="roundRect">
            <a:avLst>
              <a:gd name="adj" fmla="val 905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222" y="2406134"/>
            <a:ext cx="4221837" cy="121920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600" y="2109192"/>
            <a:ext cx="654963" cy="65496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84053" y="2272903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5452943" y="2982397"/>
            <a:ext cx="272903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Sandals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5452943" y="3454479"/>
            <a:ext cx="372439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 3.84</a:t>
            </a:r>
            <a:endParaRPr lang="en-US" sz="1700" dirty="0"/>
          </a:p>
        </p:txBody>
      </p:sp>
      <p:sp>
        <p:nvSpPr>
          <p:cNvPr id="18" name="Shape 11"/>
          <p:cNvSpPr/>
          <p:nvPr/>
        </p:nvSpPr>
        <p:spPr>
          <a:xfrm>
            <a:off x="9644301" y="2436614"/>
            <a:ext cx="4221837" cy="1615916"/>
          </a:xfrm>
          <a:prstGeom prst="roundRect">
            <a:avLst>
              <a:gd name="adj" fmla="val 905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301" y="2406134"/>
            <a:ext cx="4221837" cy="121920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7678" y="2109192"/>
            <a:ext cx="654963" cy="654963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11624131" y="2272903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22" name="Text 13"/>
          <p:cNvSpPr/>
          <p:nvPr/>
        </p:nvSpPr>
        <p:spPr>
          <a:xfrm>
            <a:off x="9893022" y="2982397"/>
            <a:ext cx="272903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Boots</a:t>
            </a:r>
            <a:endParaRPr lang="en-US" sz="2100" dirty="0"/>
          </a:p>
        </p:txBody>
      </p:sp>
      <p:sp>
        <p:nvSpPr>
          <p:cNvPr id="23" name="Text 14"/>
          <p:cNvSpPr/>
          <p:nvPr/>
        </p:nvSpPr>
        <p:spPr>
          <a:xfrm>
            <a:off x="9893022" y="3454479"/>
            <a:ext cx="372439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 3.82</a:t>
            </a:r>
            <a:endParaRPr lang="en-US" sz="1700" dirty="0"/>
          </a:p>
        </p:txBody>
      </p:sp>
      <p:sp>
        <p:nvSpPr>
          <p:cNvPr id="24" name="Shape 15"/>
          <p:cNvSpPr/>
          <p:nvPr/>
        </p:nvSpPr>
        <p:spPr>
          <a:xfrm>
            <a:off x="764143" y="4598194"/>
            <a:ext cx="6441877" cy="1615916"/>
          </a:xfrm>
          <a:prstGeom prst="roundRect">
            <a:avLst>
              <a:gd name="adj" fmla="val 905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143" y="4567714"/>
            <a:ext cx="6441877" cy="121920"/>
          </a:xfrm>
          <a:prstGeom prst="rect">
            <a:avLst/>
          </a:prstGeom>
        </p:spPr>
      </p:pic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540" y="4270772"/>
            <a:ext cx="654963" cy="654963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3853994" y="4434483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8" name="Text 17"/>
          <p:cNvSpPr/>
          <p:nvPr/>
        </p:nvSpPr>
        <p:spPr>
          <a:xfrm>
            <a:off x="1012865" y="5143976"/>
            <a:ext cx="272903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Hat</a:t>
            </a:r>
            <a:endParaRPr lang="en-US" sz="2100" dirty="0"/>
          </a:p>
        </p:txBody>
      </p:sp>
      <p:sp>
        <p:nvSpPr>
          <p:cNvPr id="29" name="Text 18"/>
          <p:cNvSpPr/>
          <p:nvPr/>
        </p:nvSpPr>
        <p:spPr>
          <a:xfrm>
            <a:off x="1012865" y="5616059"/>
            <a:ext cx="594443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 3.80</a:t>
            </a:r>
            <a:endParaRPr lang="en-US" sz="1700" dirty="0"/>
          </a:p>
        </p:txBody>
      </p:sp>
      <p:sp>
        <p:nvSpPr>
          <p:cNvPr id="30" name="Shape 19"/>
          <p:cNvSpPr/>
          <p:nvPr/>
        </p:nvSpPr>
        <p:spPr>
          <a:xfrm>
            <a:off x="7424261" y="4598194"/>
            <a:ext cx="6441877" cy="1615916"/>
          </a:xfrm>
          <a:prstGeom prst="roundRect">
            <a:avLst>
              <a:gd name="adj" fmla="val 905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4261" y="4567714"/>
            <a:ext cx="6441877" cy="121920"/>
          </a:xfrm>
          <a:prstGeom prst="rect">
            <a:avLst/>
          </a:prstGeom>
        </p:spPr>
      </p:pic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7659" y="4270772"/>
            <a:ext cx="654963" cy="654963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10514112" y="4434483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2050" dirty="0"/>
          </a:p>
        </p:txBody>
      </p:sp>
      <p:sp>
        <p:nvSpPr>
          <p:cNvPr id="34" name="Text 21"/>
          <p:cNvSpPr/>
          <p:nvPr/>
        </p:nvSpPr>
        <p:spPr>
          <a:xfrm>
            <a:off x="7672983" y="5143976"/>
            <a:ext cx="272903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Skirt</a:t>
            </a:r>
            <a:endParaRPr lang="en-US" sz="2100" dirty="0"/>
          </a:p>
        </p:txBody>
      </p:sp>
      <p:sp>
        <p:nvSpPr>
          <p:cNvPr id="35" name="Text 22"/>
          <p:cNvSpPr/>
          <p:nvPr/>
        </p:nvSpPr>
        <p:spPr>
          <a:xfrm>
            <a:off x="7672983" y="5616059"/>
            <a:ext cx="594443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 3.78</a:t>
            </a:r>
            <a:endParaRPr lang="en-US" sz="1700" dirty="0"/>
          </a:p>
        </p:txBody>
      </p:sp>
      <p:sp>
        <p:nvSpPr>
          <p:cNvPr id="36" name="Text 23"/>
          <p:cNvSpPr/>
          <p:nvPr/>
        </p:nvSpPr>
        <p:spPr>
          <a:xfrm>
            <a:off x="764143" y="6541532"/>
            <a:ext cx="4879300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Discount-Dependent Products</a:t>
            </a:r>
            <a:endParaRPr lang="en-US" sz="2550" dirty="0"/>
          </a:p>
        </p:txBody>
      </p:sp>
      <p:sp>
        <p:nvSpPr>
          <p:cNvPr id="37" name="Text 24"/>
          <p:cNvSpPr/>
          <p:nvPr/>
        </p:nvSpPr>
        <p:spPr>
          <a:xfrm>
            <a:off x="764143" y="7278291"/>
            <a:ext cx="131021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(50%), Sneakers (49.66%), Coat (49.07%), Sweater (48.17%), Pants (47.37%)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11868" y="330637"/>
            <a:ext cx="1007864" cy="241221"/>
          </a:xfrm>
          <a:prstGeom prst="roundRect">
            <a:avLst>
              <a:gd name="adj" fmla="val 35896"/>
            </a:avLst>
          </a:prstGeom>
          <a:noFill/>
          <a:ln w="7620">
            <a:solidFill>
              <a:srgbClr val="FFC7CD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91639" y="403146"/>
            <a:ext cx="96203" cy="962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35943" y="374333"/>
            <a:ext cx="704017" cy="153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FFC7C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SEGMENTATION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3511868" y="619958"/>
            <a:ext cx="3006447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Segments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4240292" y="2148721"/>
            <a:ext cx="150316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Loyal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3511868" y="2408753"/>
            <a:ext cx="223158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3511868" y="2673310"/>
            <a:ext cx="223158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repeat purchases</a:t>
            </a:r>
            <a:endParaRPr lang="en-US" sz="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62" y="1176099"/>
            <a:ext cx="2662237" cy="2662238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3346" y="2417266"/>
            <a:ext cx="179903" cy="1799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826579" y="1438037"/>
            <a:ext cx="150316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Returning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8826579" y="1698069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8826579" y="1962626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2-5 purchases</a:t>
            </a:r>
            <a:endParaRPr lang="en-US" sz="9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962" y="1176099"/>
            <a:ext cx="2662237" cy="2662238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1021" y="1610261"/>
            <a:ext cx="179903" cy="1799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826579" y="2859286"/>
            <a:ext cx="150316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8826579" y="3119318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900" dirty="0"/>
          </a:p>
        </p:txBody>
      </p:sp>
      <p:sp>
        <p:nvSpPr>
          <p:cNvPr id="18" name="Text 11"/>
          <p:cNvSpPr/>
          <p:nvPr/>
        </p:nvSpPr>
        <p:spPr>
          <a:xfrm>
            <a:off x="8826579" y="3383875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First-time buyers</a:t>
            </a:r>
            <a:endParaRPr lang="en-US" sz="9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962" y="1176099"/>
            <a:ext cx="2662237" cy="2662238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1021" y="3224153"/>
            <a:ext cx="179903" cy="179903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3511868" y="4093845"/>
            <a:ext cx="2679859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Repeat Buyers &amp; Subscriptions</a:t>
            </a:r>
            <a:endParaRPr lang="en-US" sz="1400" dirty="0"/>
          </a:p>
        </p:txBody>
      </p:sp>
      <p:sp>
        <p:nvSpPr>
          <p:cNvPr id="22" name="Text 13"/>
          <p:cNvSpPr/>
          <p:nvPr/>
        </p:nvSpPr>
        <p:spPr>
          <a:xfrm>
            <a:off x="3511868" y="4439483"/>
            <a:ext cx="365652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5+ purchases:</a:t>
            </a:r>
            <a:endParaRPr lang="en-US" sz="900" dirty="0"/>
          </a:p>
        </p:txBody>
      </p:sp>
      <p:sp>
        <p:nvSpPr>
          <p:cNvPr id="23" name="Text 14"/>
          <p:cNvSpPr/>
          <p:nvPr/>
        </p:nvSpPr>
        <p:spPr>
          <a:xfrm>
            <a:off x="3511868" y="4740116"/>
            <a:ext cx="365652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958 are subscribers</a:t>
            </a:r>
            <a:endParaRPr lang="en-US" sz="900" dirty="0"/>
          </a:p>
        </p:txBody>
      </p:sp>
      <p:sp>
        <p:nvSpPr>
          <p:cNvPr id="24" name="Text 15"/>
          <p:cNvSpPr/>
          <p:nvPr/>
        </p:nvSpPr>
        <p:spPr>
          <a:xfrm>
            <a:off x="3511868" y="4974550"/>
            <a:ext cx="365652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2,518 are non-subscribers</a:t>
            </a:r>
            <a:endParaRPr lang="en-US" sz="900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9386" y="4108847"/>
            <a:ext cx="3656528" cy="3656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1082993" cy="213003"/>
          </a:xfrm>
          <a:prstGeom prst="roundRect">
            <a:avLst>
              <a:gd name="adj" fmla="val 38337"/>
            </a:avLst>
          </a:prstGeom>
          <a:solidFill>
            <a:srgbClr val="FFCCD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96427" y="372904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2515" y="345758"/>
            <a:ext cx="810935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ANALYSIS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3728442" y="570190"/>
            <a:ext cx="4696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by Age Group &amp; Category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1094542"/>
            <a:ext cx="7173397" cy="4017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28442" y="5281613"/>
            <a:ext cx="173581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by Category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442" y="5664279"/>
            <a:ext cx="7173397" cy="4017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420535"/>
            <a:ext cx="1617940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FFC7CD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498" y="1550551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675" y="1496139"/>
            <a:ext cx="10583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C7C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19527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Power BI Dashboard Highlights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382381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8" name="Text 4"/>
          <p:cNvSpPr/>
          <p:nvPr/>
        </p:nvSpPr>
        <p:spPr>
          <a:xfrm>
            <a:off x="793790" y="485560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3407093" y="382381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10" name="Text 6"/>
          <p:cNvSpPr/>
          <p:nvPr/>
        </p:nvSpPr>
        <p:spPr>
          <a:xfrm>
            <a:off x="3407093" y="485560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020395" y="382381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2" name="Text 8"/>
          <p:cNvSpPr/>
          <p:nvPr/>
        </p:nvSpPr>
        <p:spPr>
          <a:xfrm>
            <a:off x="6020395" y="485560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93790" y="54650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filters: Subscription Status, Gender, Category, Shipping Type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08314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visualizations: Revenue by category, sales by age group, subscription distribution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2026-01-12T21:16:33Z</dcterms:created>
  <dcterms:modified xsi:type="dcterms:W3CDTF">2026-01-12T21:16:33Z</dcterms:modified>
</cp:coreProperties>
</file>